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DIN Condensed"/>
        <a:ea typeface="DIN Condensed"/>
        <a:cs typeface="DIN Condensed"/>
        <a:sym typeface="DIN Condensed"/>
      </a:defRPr>
    </a:lvl1pPr>
    <a:lvl2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DIN Condensed"/>
        <a:ea typeface="DIN Condensed"/>
        <a:cs typeface="DIN Condensed"/>
        <a:sym typeface="DIN Condensed"/>
      </a:defRPr>
    </a:lvl2pPr>
    <a:lvl3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DIN Condensed"/>
        <a:ea typeface="DIN Condensed"/>
        <a:cs typeface="DIN Condensed"/>
        <a:sym typeface="DIN Condensed"/>
      </a:defRPr>
    </a:lvl3pPr>
    <a:lvl4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DIN Condensed"/>
        <a:ea typeface="DIN Condensed"/>
        <a:cs typeface="DIN Condensed"/>
        <a:sym typeface="DIN Condensed"/>
      </a:defRPr>
    </a:lvl4pPr>
    <a:lvl5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DIN Condensed"/>
        <a:ea typeface="DIN Condensed"/>
        <a:cs typeface="DIN Condensed"/>
        <a:sym typeface="DIN Condensed"/>
      </a:defRPr>
    </a:lvl5pPr>
    <a:lvl6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DIN Condensed"/>
        <a:ea typeface="DIN Condensed"/>
        <a:cs typeface="DIN Condensed"/>
        <a:sym typeface="DIN Condensed"/>
      </a:defRPr>
    </a:lvl6pPr>
    <a:lvl7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DIN Condensed"/>
        <a:ea typeface="DIN Condensed"/>
        <a:cs typeface="DIN Condensed"/>
        <a:sym typeface="DIN Condensed"/>
      </a:defRPr>
    </a:lvl7pPr>
    <a:lvl8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DIN Condensed"/>
        <a:ea typeface="DIN Condensed"/>
        <a:cs typeface="DIN Condensed"/>
        <a:sym typeface="DIN Condensed"/>
      </a:defRPr>
    </a:lvl8pPr>
    <a:lvl9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DIN Condensed"/>
        <a:ea typeface="DIN Condensed"/>
        <a:cs typeface="DIN Condensed"/>
        <a:sym typeface="DIN Condensed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DIN Condensed"/>
          <a:ea typeface="DIN Condensed"/>
          <a:cs typeface="DIN Condensed"/>
        </a:font>
        <a:srgbClr val="5C5C5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7DDDE"/>
          </a:solidFill>
        </a:fill>
      </a:tcStyle>
    </a:wholeTbl>
    <a:band2H>
      <a:tcTxStyle b="def" i="def"/>
      <a:tcStyle>
        <a:tcBdr/>
        <a:fill>
          <a:solidFill>
            <a:srgbClr val="ECEFEF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DIN Condensed"/>
          <a:ea typeface="DIN Condensed"/>
          <a:cs typeface="DIN Condensed"/>
        </a:font>
        <a:srgbClr val="5C5C5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CE2D3"/>
          </a:solidFill>
        </a:fill>
      </a:tcStyle>
    </a:wholeTbl>
    <a:band2H>
      <a:tcTxStyle b="def" i="def"/>
      <a:tcStyle>
        <a:tcBdr/>
        <a:fill>
          <a:solidFill>
            <a:srgbClr val="F6F1EA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DIN Condensed"/>
          <a:ea typeface="DIN Condensed"/>
          <a:cs typeface="DIN Condensed"/>
        </a:font>
        <a:srgbClr val="5C5C5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AD8DE"/>
          </a:solidFill>
        </a:fill>
      </a:tcStyle>
    </a:wholeTbl>
    <a:band2H>
      <a:tcTxStyle b="def" i="def"/>
      <a:tcStyle>
        <a:tcBdr/>
        <a:fill>
          <a:solidFill>
            <a:srgbClr val="EDEDEF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DIN Condensed"/>
          <a:ea typeface="DIN Condensed"/>
          <a:cs typeface="DIN Condense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C5C5C"/>
              </a:solidFill>
              <a:prstDash val="solid"/>
              <a:round/>
            </a:ln>
          </a:top>
          <a:bottom>
            <a:ln w="25400" cap="flat">
              <a:solidFill>
                <a:srgbClr val="5C5C5C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C5C5C"/>
              </a:solidFill>
              <a:prstDash val="solid"/>
              <a:round/>
            </a:ln>
          </a:top>
          <a:bottom>
            <a:ln w="25400" cap="flat">
              <a:solidFill>
                <a:srgbClr val="5C5C5C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DIN Condensed"/>
          <a:ea typeface="DIN Condensed"/>
          <a:cs typeface="DIN Condensed"/>
        </a:font>
        <a:srgbClr val="5C5C5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C5C5C"/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C5C5C"/>
          </a:solidFill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C5C5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DIN Condensed"/>
          <a:ea typeface="DIN Condensed"/>
          <a:cs typeface="DIN Condensed"/>
        </a:font>
        <a:srgbClr val="5C5C5C"/>
      </a:tcTxStyle>
      <a:tcStyle>
        <a:tcBdr>
          <a:left>
            <a:ln w="12700" cap="flat">
              <a:solidFill>
                <a:srgbClr val="5C5C5C"/>
              </a:solidFill>
              <a:prstDash val="solid"/>
              <a:round/>
            </a:ln>
          </a:left>
          <a:right>
            <a:ln w="12700" cap="flat">
              <a:solidFill>
                <a:srgbClr val="5C5C5C"/>
              </a:solidFill>
              <a:prstDash val="solid"/>
              <a:round/>
            </a:ln>
          </a:right>
          <a:top>
            <a:ln w="12700" cap="flat">
              <a:solidFill>
                <a:srgbClr val="5C5C5C"/>
              </a:solidFill>
              <a:prstDash val="solid"/>
              <a:round/>
            </a:ln>
          </a:top>
          <a:bottom>
            <a:ln w="12700" cap="flat">
              <a:solidFill>
                <a:srgbClr val="5C5C5C"/>
              </a:solidFill>
              <a:prstDash val="solid"/>
              <a:round/>
            </a:ln>
          </a:bottom>
          <a:insideH>
            <a:ln w="12700" cap="flat">
              <a:solidFill>
                <a:srgbClr val="5C5C5C"/>
              </a:solidFill>
              <a:prstDash val="solid"/>
              <a:round/>
            </a:ln>
          </a:insideH>
          <a:insideV>
            <a:ln w="12700" cap="flat">
              <a:solidFill>
                <a:srgbClr val="5C5C5C"/>
              </a:solidFill>
              <a:prstDash val="solid"/>
              <a:round/>
            </a:ln>
          </a:insideV>
        </a:tcBdr>
        <a:fill>
          <a:solidFill>
            <a:srgbClr val="5C5C5C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5C5C5C"/>
      </a:tcTxStyle>
      <a:tcStyle>
        <a:tcBdr>
          <a:left>
            <a:ln w="12700" cap="flat">
              <a:solidFill>
                <a:srgbClr val="5C5C5C"/>
              </a:solidFill>
              <a:prstDash val="solid"/>
              <a:round/>
            </a:ln>
          </a:left>
          <a:right>
            <a:ln w="12700" cap="flat">
              <a:solidFill>
                <a:srgbClr val="5C5C5C"/>
              </a:solidFill>
              <a:prstDash val="solid"/>
              <a:round/>
            </a:ln>
          </a:right>
          <a:top>
            <a:ln w="12700" cap="flat">
              <a:solidFill>
                <a:srgbClr val="5C5C5C"/>
              </a:solidFill>
              <a:prstDash val="solid"/>
              <a:round/>
            </a:ln>
          </a:top>
          <a:bottom>
            <a:ln w="12700" cap="flat">
              <a:solidFill>
                <a:srgbClr val="5C5C5C"/>
              </a:solidFill>
              <a:prstDash val="solid"/>
              <a:round/>
            </a:ln>
          </a:bottom>
          <a:insideH>
            <a:ln w="12700" cap="flat">
              <a:solidFill>
                <a:srgbClr val="5C5C5C"/>
              </a:solidFill>
              <a:prstDash val="solid"/>
              <a:round/>
            </a:ln>
          </a:insideH>
          <a:insideV>
            <a:ln w="12700" cap="flat">
              <a:solidFill>
                <a:srgbClr val="5C5C5C"/>
              </a:solidFill>
              <a:prstDash val="solid"/>
              <a:round/>
            </a:ln>
          </a:insideV>
        </a:tcBdr>
        <a:fill>
          <a:solidFill>
            <a:srgbClr val="5C5C5C">
              <a:alpha val="20000"/>
            </a:srgbClr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5C5C5C"/>
      </a:tcTxStyle>
      <a:tcStyle>
        <a:tcBdr>
          <a:left>
            <a:ln w="12700" cap="flat">
              <a:solidFill>
                <a:srgbClr val="5C5C5C"/>
              </a:solidFill>
              <a:prstDash val="solid"/>
              <a:round/>
            </a:ln>
          </a:left>
          <a:right>
            <a:ln w="12700" cap="flat">
              <a:solidFill>
                <a:srgbClr val="5C5C5C"/>
              </a:solidFill>
              <a:prstDash val="solid"/>
              <a:round/>
            </a:ln>
          </a:right>
          <a:top>
            <a:ln w="50800" cap="flat">
              <a:solidFill>
                <a:srgbClr val="5C5C5C"/>
              </a:solidFill>
              <a:prstDash val="solid"/>
              <a:round/>
            </a:ln>
          </a:top>
          <a:bottom>
            <a:ln w="12700" cap="flat">
              <a:solidFill>
                <a:srgbClr val="5C5C5C"/>
              </a:solidFill>
              <a:prstDash val="solid"/>
              <a:round/>
            </a:ln>
          </a:bottom>
          <a:insideH>
            <a:ln w="12700" cap="flat">
              <a:solidFill>
                <a:srgbClr val="5C5C5C"/>
              </a:solidFill>
              <a:prstDash val="solid"/>
              <a:round/>
            </a:ln>
          </a:insideH>
          <a:insideV>
            <a:ln w="12700" cap="flat">
              <a:solidFill>
                <a:srgbClr val="5C5C5C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5C5C5C"/>
      </a:tcTxStyle>
      <a:tcStyle>
        <a:tcBdr>
          <a:left>
            <a:ln w="12700" cap="flat">
              <a:solidFill>
                <a:srgbClr val="5C5C5C"/>
              </a:solidFill>
              <a:prstDash val="solid"/>
              <a:round/>
            </a:ln>
          </a:left>
          <a:right>
            <a:ln w="12700" cap="flat">
              <a:solidFill>
                <a:srgbClr val="5C5C5C"/>
              </a:solidFill>
              <a:prstDash val="solid"/>
              <a:round/>
            </a:ln>
          </a:right>
          <a:top>
            <a:ln w="12700" cap="flat">
              <a:solidFill>
                <a:srgbClr val="5C5C5C"/>
              </a:solidFill>
              <a:prstDash val="solid"/>
              <a:round/>
            </a:ln>
          </a:top>
          <a:bottom>
            <a:ln w="25400" cap="flat">
              <a:solidFill>
                <a:srgbClr val="5C5C5C"/>
              </a:solidFill>
              <a:prstDash val="solid"/>
              <a:round/>
            </a:ln>
          </a:bottom>
          <a:insideH>
            <a:ln w="12700" cap="flat">
              <a:solidFill>
                <a:srgbClr val="5C5C5C"/>
              </a:solidFill>
              <a:prstDash val="solid"/>
              <a:round/>
            </a:ln>
          </a:insideH>
          <a:insideV>
            <a:ln w="12700" cap="flat">
              <a:solidFill>
                <a:srgbClr val="5C5C5C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/Relationships>

</file>

<file path=ppt/media/image1.jpeg>
</file>

<file path=ppt/media/image1.png>
</file>

<file path=ppt/media/image10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body" sz="quarter" idx="1"/>
          </p:nvPr>
        </p:nvSpPr>
        <p:spPr>
          <a:xfrm>
            <a:off x="571500" y="5588000"/>
            <a:ext cx="11875780" cy="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" name="Shape 12"/>
          <p:cNvSpPr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Shape 13"/>
          <p:cNvSpPr/>
          <p:nvPr>
            <p:ph type="body" sz="half" idx="13"/>
          </p:nvPr>
        </p:nvSpPr>
        <p:spPr>
          <a:xfrm>
            <a:off x="571500" y="5676900"/>
            <a:ext cx="11861800" cy="3263900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</a:defRPr>
            </a:pPr>
          </a:p>
        </p:txBody>
      </p:sp>
      <p:sp>
        <p:nvSpPr>
          <p:cNvPr id="14" name="Shape 14"/>
          <p:cNvSpPr/>
          <p:nvPr>
            <p:ph type="sldNum" sz="quarter" idx="2"/>
          </p:nvPr>
        </p:nvSpPr>
        <p:spPr>
          <a:xfrm>
            <a:off x="12088552" y="9189156"/>
            <a:ext cx="309365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>
            <a:off x="508000" y="1771650"/>
            <a:ext cx="1697832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1" spc="0" sz="2100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02" name="Shape 102"/>
          <p:cNvSpPr/>
          <p:nvPr>
            <p:ph type="body" sz="quarter" idx="1"/>
          </p:nvPr>
        </p:nvSpPr>
        <p:spPr>
          <a:xfrm>
            <a:off x="1943100" y="3870535"/>
            <a:ext cx="10490200" cy="93980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600"/>
              </a:spcBef>
              <a:buSzTx/>
              <a:buFontTx/>
              <a:buNone/>
              <a:defRPr sz="4800">
                <a:solidFill>
                  <a:srgbClr val="747676"/>
                </a:solidFill>
              </a:defRPr>
            </a:lvl1pPr>
            <a:lvl2pPr marL="1174750" indent="-704850">
              <a:spcBef>
                <a:spcPts val="1600"/>
              </a:spcBef>
              <a:buFontTx/>
              <a:defRPr sz="4800">
                <a:solidFill>
                  <a:srgbClr val="747676"/>
                </a:solidFill>
              </a:defRPr>
            </a:lvl2pPr>
            <a:lvl3pPr marL="1644650" indent="-704850">
              <a:spcBef>
                <a:spcPts val="1600"/>
              </a:spcBef>
              <a:buFontTx/>
              <a:defRPr sz="4800">
                <a:solidFill>
                  <a:srgbClr val="747676"/>
                </a:solidFill>
              </a:defRPr>
            </a:lvl3pPr>
            <a:lvl4pPr marL="2114550" indent="-704850">
              <a:spcBef>
                <a:spcPts val="1600"/>
              </a:spcBef>
              <a:buFontTx/>
              <a:defRPr sz="4800">
                <a:solidFill>
                  <a:srgbClr val="747676"/>
                </a:solidFill>
              </a:defRPr>
            </a:lvl4pPr>
            <a:lvl5pPr marL="2584450" indent="-704850">
              <a:spcBef>
                <a:spcPts val="1600"/>
              </a:spcBef>
              <a:buFontTx/>
              <a:defRPr sz="48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3" name="Shape 103"/>
          <p:cNvSpPr/>
          <p:nvPr>
            <p:ph type="body" sz="quarter" idx="13"/>
          </p:nvPr>
        </p:nvSpPr>
        <p:spPr>
          <a:xfrm>
            <a:off x="1943100" y="7772400"/>
            <a:ext cx="10490200" cy="939800"/>
          </a:xfrm>
          <a:prstGeom prst="rect">
            <a:avLst/>
          </a:prstGeom>
        </p:spPr>
        <p:txBody>
          <a:bodyPr/>
          <a:lstStyle/>
          <a:p>
            <a:pPr marL="0" indent="0" algn="r">
              <a:lnSpc>
                <a:spcPct val="70000"/>
              </a:lnSpc>
              <a:spcBef>
                <a:spcPts val="1600"/>
              </a:spcBef>
              <a:buSzTx/>
              <a:buFontTx/>
              <a:buNone/>
              <a:defRPr sz="4800">
                <a:solidFill>
                  <a:srgbClr val="6B6D6D"/>
                </a:solidFill>
              </a:defRPr>
            </a:pPr>
          </a:p>
        </p:txBody>
      </p:sp>
      <p:sp>
        <p:nvSpPr>
          <p:cNvPr id="104" name="Shape 10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hape 11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Shape 22"/>
          <p:cNvSpPr/>
          <p:nvPr>
            <p:ph type="body" sz="half" idx="1"/>
          </p:nvPr>
        </p:nvSpPr>
        <p:spPr>
          <a:xfrm>
            <a:off x="0" y="5422900"/>
            <a:ext cx="13004800" cy="3606800"/>
          </a:xfrm>
          <a:prstGeom prst="rect">
            <a:avLst/>
          </a:prstGeom>
          <a:solidFill>
            <a:srgbClr val="FFFFFF"/>
          </a:solidFill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body" sz="quarter" idx="14"/>
          </p:nvPr>
        </p:nvSpPr>
        <p:spPr>
          <a:xfrm rot="10800000">
            <a:off x="571500" y="7619996"/>
            <a:ext cx="11874500" cy="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/>
          <a:lstStyle/>
          <a:p>
            <a:pPr marL="187960" indent="-187960" defTabSz="233679">
              <a:spcBef>
                <a:spcPts val="700"/>
              </a:spcBef>
              <a:defRPr sz="1280"/>
            </a:pPr>
          </a:p>
        </p:txBody>
      </p:sp>
      <p:sp>
        <p:nvSpPr>
          <p:cNvPr id="24" name="Shape 24"/>
          <p:cNvSpPr/>
          <p:nvPr>
            <p:ph type="title"/>
          </p:nvPr>
        </p:nvSpPr>
        <p:spPr>
          <a:xfrm>
            <a:off x="571500" y="5562600"/>
            <a:ext cx="11861800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" name="Shape 25"/>
          <p:cNvSpPr/>
          <p:nvPr>
            <p:ph type="body" sz="quarter" idx="15"/>
          </p:nvPr>
        </p:nvSpPr>
        <p:spPr>
          <a:xfrm>
            <a:off x="571500" y="7670800"/>
            <a:ext cx="11861800" cy="1231900"/>
          </a:xfrm>
          <a:prstGeom prst="rect">
            <a:avLst/>
          </a:prstGeom>
        </p:spPr>
        <p:txBody>
          <a:bodyPr/>
          <a:lstStyle/>
          <a:p>
            <a: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</a:defRPr>
            </a:pPr>
          </a:p>
        </p:txBody>
      </p:sp>
      <p:sp>
        <p:nvSpPr>
          <p:cNvPr id="26" name="Shape 26"/>
          <p:cNvSpPr/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" name="Shape 34"/>
          <p:cNvSpPr/>
          <p:nvPr>
            <p:ph type="sldNum" sz="quarter" idx="2"/>
          </p:nvPr>
        </p:nvSpPr>
        <p:spPr>
          <a:xfrm>
            <a:off x="12083465" y="9189156"/>
            <a:ext cx="309365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type="pic" idx="13"/>
          </p:nvPr>
        </p:nvSpPr>
        <p:spPr>
          <a:xfrm>
            <a:off x="7531100" y="0"/>
            <a:ext cx="54737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2" name="Shape 42"/>
          <p:cNvSpPr/>
          <p:nvPr>
            <p:ph type="body" sz="quarter" idx="1"/>
          </p:nvPr>
        </p:nvSpPr>
        <p:spPr>
          <a:xfrm>
            <a:off x="571500" y="7619997"/>
            <a:ext cx="6451600" cy="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hape 43"/>
          <p:cNvSpPr/>
          <p:nvPr>
            <p:ph type="title"/>
          </p:nvPr>
        </p:nvSpPr>
        <p:spPr>
          <a:xfrm>
            <a:off x="571500" y="571500"/>
            <a:ext cx="6451600" cy="7213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Shape 44"/>
          <p:cNvSpPr/>
          <p:nvPr>
            <p:ph type="body" sz="quarter" idx="14"/>
          </p:nvPr>
        </p:nvSpPr>
        <p:spPr>
          <a:xfrm>
            <a:off x="571500" y="7670800"/>
            <a:ext cx="6451600" cy="1358900"/>
          </a:xfrm>
          <a:prstGeom prst="rect">
            <a:avLst/>
          </a:prstGeom>
        </p:spPr>
        <p:txBody>
          <a:bodyPr/>
          <a:lstStyle/>
          <a:p>
            <a: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</a:defRPr>
            </a:pPr>
          </a:p>
        </p:txBody>
      </p:sp>
      <p:sp>
        <p:nvSpPr>
          <p:cNvPr id="45" name="Shape 45"/>
          <p:cNvSpPr/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type="body" sz="quarter" idx="1"/>
          </p:nvPr>
        </p:nvSpPr>
        <p:spPr>
          <a:xfrm>
            <a:off x="571500" y="1574800"/>
            <a:ext cx="11861800" cy="1271"/>
          </a:xfrm>
          <a:prstGeom prst="rect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Shape 53"/>
          <p:cNvSpPr/>
          <p:nvPr>
            <p:ph type="title"/>
          </p:nvPr>
        </p:nvSpPr>
        <p:spPr>
          <a:xfrm>
            <a:off x="571500" y="723900"/>
            <a:ext cx="118618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Shape 5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type="body" sz="quarter" idx="1"/>
          </p:nvPr>
        </p:nvSpPr>
        <p:spPr>
          <a:xfrm>
            <a:off x="571500" y="1574800"/>
            <a:ext cx="11861800" cy="1271"/>
          </a:xfrm>
          <a:prstGeom prst="rect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" name="Shape 62"/>
          <p:cNvSpPr/>
          <p:nvPr>
            <p:ph type="title"/>
          </p:nvPr>
        </p:nvSpPr>
        <p:spPr>
          <a:xfrm>
            <a:off x="571500" y="723900"/>
            <a:ext cx="118618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Shape 63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4" name="Shape 6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pic" idx="13"/>
          </p:nvPr>
        </p:nvSpPr>
        <p:spPr>
          <a:xfrm>
            <a:off x="0" y="0"/>
            <a:ext cx="64389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2" name="Shape 72"/>
          <p:cNvSpPr/>
          <p:nvPr>
            <p:ph type="body" sz="quarter" idx="1"/>
          </p:nvPr>
        </p:nvSpPr>
        <p:spPr>
          <a:xfrm>
            <a:off x="7023100" y="1574800"/>
            <a:ext cx="5397500" cy="1271"/>
          </a:xfrm>
          <a:prstGeom prst="rect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hape 73"/>
          <p:cNvSpPr/>
          <p:nvPr>
            <p:ph type="title"/>
          </p:nvPr>
        </p:nvSpPr>
        <p:spPr>
          <a:xfrm>
            <a:off x="7023100" y="723900"/>
            <a:ext cx="53975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4" name="Shape 74"/>
          <p:cNvSpPr/>
          <p:nvPr>
            <p:ph type="body" sz="half" idx="14"/>
          </p:nvPr>
        </p:nvSpPr>
        <p:spPr>
          <a:xfrm>
            <a:off x="7023100" y="1803400"/>
            <a:ext cx="5397500" cy="7226300"/>
          </a:xfrm>
          <a:prstGeom prst="rect">
            <a:avLst/>
          </a:prstGeom>
        </p:spPr>
        <p:txBody>
          <a:bodyPr/>
          <a:lstStyle/>
          <a:p>
            <a:pPr marL="406400" indent="-406400">
              <a:defRPr sz="2800"/>
            </a:pPr>
          </a:p>
        </p:txBody>
      </p:sp>
      <p:sp>
        <p:nvSpPr>
          <p:cNvPr id="75" name="Shape 7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hape 8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type="pic" idx="13"/>
          </p:nvPr>
        </p:nvSpPr>
        <p:spPr>
          <a:xfrm>
            <a:off x="571500" y="571500"/>
            <a:ext cx="7429500" cy="731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Shape 91"/>
          <p:cNvSpPr/>
          <p:nvPr>
            <p:ph type="pic" sz="quarter" idx="14"/>
          </p:nvPr>
        </p:nvSpPr>
        <p:spPr>
          <a:xfrm>
            <a:off x="8128000" y="5715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Shape 92"/>
          <p:cNvSpPr/>
          <p:nvPr>
            <p:ph type="pic" sz="quarter" idx="15"/>
          </p:nvPr>
        </p:nvSpPr>
        <p:spPr>
          <a:xfrm>
            <a:off x="8128000" y="42926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Shape 93"/>
          <p:cNvSpPr/>
          <p:nvPr>
            <p:ph type="body" sz="quarter" idx="1"/>
          </p:nvPr>
        </p:nvSpPr>
        <p:spPr>
          <a:xfrm>
            <a:off x="571500" y="8051800"/>
            <a:ext cx="11861800" cy="13335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400"/>
              </a:spcBef>
              <a:buSzTx/>
              <a:buFontTx/>
              <a:buNone/>
              <a:defRPr spc="28" sz="2800"/>
            </a:lvl1pPr>
            <a:lvl2pPr marL="0" indent="0">
              <a:spcBef>
                <a:spcPts val="1400"/>
              </a:spcBef>
              <a:buSzTx/>
              <a:buFontTx/>
              <a:buNone/>
              <a:defRPr spc="28" sz="2800"/>
            </a:lvl2pPr>
            <a:lvl3pPr marL="0" indent="0">
              <a:spcBef>
                <a:spcPts val="1400"/>
              </a:spcBef>
              <a:buSzTx/>
              <a:buFontTx/>
              <a:buNone/>
              <a:defRPr spc="28" sz="2800"/>
            </a:lvl3pPr>
            <a:lvl4pPr marL="0" indent="0">
              <a:spcBef>
                <a:spcPts val="1400"/>
              </a:spcBef>
              <a:buSzTx/>
              <a:buFontTx/>
              <a:buNone/>
              <a:defRPr spc="28" sz="2800"/>
            </a:lvl4pPr>
            <a:lvl5pPr marL="0" indent="0">
              <a:spcBef>
                <a:spcPts val="1400"/>
              </a:spcBef>
              <a:buSzTx/>
              <a:buFontTx/>
              <a:buNone/>
              <a:defRPr spc="28"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hape 9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body" idx="1"/>
          </p:nvPr>
        </p:nvSpPr>
        <p:spPr>
          <a:xfrm>
            <a:off x="571500" y="1803400"/>
            <a:ext cx="11861800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Shape 3"/>
          <p:cNvSpPr/>
          <p:nvPr>
            <p:ph type="title"/>
          </p:nvPr>
        </p:nvSpPr>
        <p:spPr>
          <a:xfrm>
            <a:off x="1948462" y="1950720"/>
            <a:ext cx="10403841" cy="661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12081047" y="9194800"/>
            <a:ext cx="309365" cy="342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pc="0" sz="1600">
                <a:solidFill>
                  <a:srgbClr val="74767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DIN Condensed"/>
          <a:ea typeface="DIN Condensed"/>
          <a:cs typeface="DIN Condensed"/>
          <a:sym typeface="DIN Condensed"/>
        </a:defRPr>
      </a:lvl1pPr>
      <a:lvl2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DIN Condensed"/>
          <a:ea typeface="DIN Condensed"/>
          <a:cs typeface="DIN Condensed"/>
          <a:sym typeface="DIN Condensed"/>
        </a:defRPr>
      </a:lvl2pPr>
      <a:lvl3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DIN Condensed"/>
          <a:ea typeface="DIN Condensed"/>
          <a:cs typeface="DIN Condensed"/>
          <a:sym typeface="DIN Condensed"/>
        </a:defRPr>
      </a:lvl3pPr>
      <a:lvl4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DIN Condensed"/>
          <a:ea typeface="DIN Condensed"/>
          <a:cs typeface="DIN Condensed"/>
          <a:sym typeface="DIN Condensed"/>
        </a:defRPr>
      </a:lvl4pPr>
      <a:lvl5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DIN Condensed"/>
          <a:ea typeface="DIN Condensed"/>
          <a:cs typeface="DIN Condensed"/>
          <a:sym typeface="DIN Condensed"/>
        </a:defRPr>
      </a:lvl5pPr>
      <a:lvl6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DIN Condensed"/>
          <a:ea typeface="DIN Condensed"/>
          <a:cs typeface="DIN Condensed"/>
          <a:sym typeface="DIN Condensed"/>
        </a:defRPr>
      </a:lvl6pPr>
      <a:lvl7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DIN Condensed"/>
          <a:ea typeface="DIN Condensed"/>
          <a:cs typeface="DIN Condensed"/>
          <a:sym typeface="DIN Condensed"/>
        </a:defRPr>
      </a:lvl7pPr>
      <a:lvl8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DIN Condensed"/>
          <a:ea typeface="DIN Condensed"/>
          <a:cs typeface="DIN Condensed"/>
          <a:sym typeface="DIN Condensed"/>
        </a:defRPr>
      </a:lvl8pPr>
      <a:lvl9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DIN Condensed"/>
          <a:ea typeface="DIN Condensed"/>
          <a:cs typeface="DIN Condensed"/>
          <a:sym typeface="DIN Condensed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1pPr>
      <a:lvl2pPr marL="9398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2pPr>
      <a:lvl3pPr marL="14097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3pPr>
      <a:lvl4pPr marL="18796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4pPr>
      <a:lvl5pPr marL="23495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5pPr>
      <a:lvl6pPr marL="28194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32893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37592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42291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hyperlink" Target="https://en.wikipedia.org/wiki/Digital_humanities" TargetMode="External"/><Relationship Id="rId5" Type="http://schemas.openxmlformats.org/officeDocument/2006/relationships/image" Target="../media/image4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118295074_2675x2907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94" t="7974" r="115" b="23208"/>
          <a:stretch>
            <a:fillRect/>
          </a:stretch>
        </p:blipFill>
        <p:spPr>
          <a:xfrm>
            <a:off x="0" y="-1"/>
            <a:ext cx="13004800" cy="9753602"/>
          </a:xfrm>
          <a:prstGeom prst="rect">
            <a:avLst/>
          </a:prstGeom>
        </p:spPr>
      </p:pic>
      <p:sp>
        <p:nvSpPr>
          <p:cNvPr id="129" name="Shape 129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30" name="Shape 130"/>
          <p:cNvSpPr/>
          <p:nvPr>
            <p:ph type="body" idx="14"/>
          </p:nvPr>
        </p:nvSpPr>
        <p:spPr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31" name="Shape 1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ctr" defTabSz="397256">
              <a:defRPr sz="8200"/>
            </a:pPr>
            <a:r>
              <a:t>Approaches to text analysis  </a:t>
            </a:r>
          </a:p>
          <a:p>
            <a:pPr algn="ctr" defTabSz="397256">
              <a:defRPr sz="8200"/>
            </a:pPr>
            <a:r>
              <a:t>in the Humanities</a:t>
            </a:r>
          </a:p>
        </p:txBody>
      </p:sp>
      <p:sp>
        <p:nvSpPr>
          <p:cNvPr id="132" name="Shape 132"/>
          <p:cNvSpPr/>
          <p:nvPr>
            <p:ph type="body" idx="1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</a:defRPr>
            </a:lvl1pPr>
          </a:lstStyle>
          <a:p>
            <a:pPr/>
            <a:r>
              <a:t>Sarah McEleney, The University of Virginia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68" name="Shape 1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Voyant</a:t>
            </a:r>
          </a:p>
        </p:txBody>
      </p:sp>
      <p:pic>
        <p:nvPicPr>
          <p:cNvPr id="169" name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81188" y="2669344"/>
            <a:ext cx="5921624" cy="47855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118295074_2675x2907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483" t="978" r="579" b="30723"/>
          <a:stretch>
            <a:fillRect/>
          </a:stretch>
        </p:blipFill>
        <p:spPr>
          <a:xfrm>
            <a:off x="0" y="-1"/>
            <a:ext cx="13004800" cy="9753601"/>
          </a:xfrm>
          <a:prstGeom prst="rect">
            <a:avLst/>
          </a:prstGeom>
        </p:spPr>
      </p:pic>
      <p:grpSp>
        <p:nvGrpSpPr>
          <p:cNvPr id="174" name="Group 174"/>
          <p:cNvGrpSpPr/>
          <p:nvPr/>
        </p:nvGrpSpPr>
        <p:grpSpPr>
          <a:xfrm>
            <a:off x="327346" y="3103155"/>
            <a:ext cx="12656659" cy="3902890"/>
            <a:chOff x="0" y="0"/>
            <a:chExt cx="12656658" cy="3902888"/>
          </a:xfrm>
        </p:grpSpPr>
        <p:sp>
          <p:nvSpPr>
            <p:cNvPr id="172" name="Shape 172"/>
            <p:cNvSpPr/>
            <p:nvPr/>
          </p:nvSpPr>
          <p:spPr>
            <a:xfrm>
              <a:off x="122642" y="122643"/>
              <a:ext cx="12411374" cy="3657601"/>
            </a:xfrm>
            <a:prstGeom prst="rect">
              <a:avLst/>
            </a:prstGeom>
            <a:blipFill rotWithShape="1">
              <a:blip r:embed="rId3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ctr">
                <a:spcBef>
                  <a:spcPts val="0"/>
                </a:spcBef>
                <a:defRPr spc="0" sz="4800">
                  <a:solidFill>
                    <a:srgbClr val="FFFFFF"/>
                  </a:solidFill>
                  <a:latin typeface="DIN Alternate"/>
                  <a:ea typeface="DIN Alternate"/>
                  <a:cs typeface="DIN Alternate"/>
                  <a:sym typeface="DIN Alternate"/>
                </a:defRPr>
              </a:pPr>
              <a:r>
                <a:t>Using Voyant: </a:t>
              </a:r>
            </a:p>
            <a:p>
              <a:pPr algn="ctr">
                <a:spcBef>
                  <a:spcPts val="0"/>
                </a:spcBef>
                <a:defRPr spc="0" sz="4800">
                  <a:solidFill>
                    <a:srgbClr val="FFFFFF"/>
                  </a:solidFill>
                  <a:latin typeface="DIN Alternate"/>
                  <a:ea typeface="DIN Alternate"/>
                  <a:cs typeface="DIN Alternate"/>
                  <a:sym typeface="DIN Alternate"/>
                </a:defRPr>
              </a:pPr>
              <a:r>
                <a:t>Go to voyant-tools.org and type in</a:t>
              </a:r>
            </a:p>
            <a:p>
              <a:pPr algn="ctr">
                <a:spcBef>
                  <a:spcPts val="0"/>
                </a:spcBef>
                <a:defRPr spc="0" sz="4800">
                  <a:solidFill>
                    <a:srgbClr val="FFFFFF"/>
                  </a:solidFill>
                  <a:latin typeface="DIN Alternate"/>
                  <a:ea typeface="DIN Alternate"/>
                  <a:cs typeface="DIN Alternate"/>
                  <a:sym typeface="DIN Alternate"/>
                </a:defRPr>
              </a:pPr>
              <a:r>
                <a:t>a url from wikipedia in the </a:t>
              </a:r>
            </a:p>
            <a:p>
              <a:pPr algn="ctr">
                <a:spcBef>
                  <a:spcPts val="0"/>
                </a:spcBef>
                <a:defRPr spc="0" sz="4800">
                  <a:solidFill>
                    <a:srgbClr val="FFFFFF"/>
                  </a:solidFill>
                  <a:latin typeface="DIN Alternate"/>
                  <a:ea typeface="DIN Alternate"/>
                  <a:cs typeface="DIN Alternate"/>
                  <a:sym typeface="DIN Alternate"/>
                </a:defRPr>
              </a:pPr>
              <a:r>
                <a:t>prompt, such as</a:t>
              </a:r>
            </a:p>
            <a:p>
              <a:pPr algn="ctr">
                <a:spcBef>
                  <a:spcPts val="0"/>
                </a:spcBef>
                <a:defRPr spc="0" sz="4800" u="sng">
                  <a:solidFill>
                    <a:srgbClr val="FFFFFF"/>
                  </a:solidFill>
                  <a:latin typeface="DIN Alternate"/>
                  <a:ea typeface="DIN Alternate"/>
                  <a:cs typeface="DIN Alternate"/>
                  <a:sym typeface="DIN Alternate"/>
                </a:defRPr>
              </a:pPr>
              <a:r>
                <a:rPr>
                  <a:solidFill>
                    <a:srgbClr val="0000FF"/>
                  </a:solidFill>
                  <a:uFill>
                    <a:solidFill>
                      <a:srgbClr val="0000FF"/>
                    </a:solidFill>
                  </a:uFill>
                  <a:hlinkClick r:id="rId4" invalidUrl="" action="" tgtFrame="" tooltip="" history="1" highlightClick="0" endSnd="0"/>
                </a:rPr>
                <a:t>https://en.wikipedia.org/wiki/Digital_humanities</a:t>
              </a:r>
            </a:p>
          </p:txBody>
        </p:sp>
        <p:pic>
          <p:nvPicPr>
            <p:cNvPr id="173" name="image4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-1"/>
              <a:ext cx="12656659" cy="39028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77" name="Shape 17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Google N-Grams</a:t>
            </a:r>
          </a:p>
        </p:txBody>
      </p:sp>
      <p:pic>
        <p:nvPicPr>
          <p:cNvPr id="178" name="image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3900" y="3187700"/>
            <a:ext cx="9144000" cy="3936654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Shape 179"/>
          <p:cNvSpPr/>
          <p:nvPr/>
        </p:nvSpPr>
        <p:spPr>
          <a:xfrm>
            <a:off x="3276651" y="7900045"/>
            <a:ext cx="3645653" cy="358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defTabSz="457200">
              <a:spcBef>
                <a:spcPts val="0"/>
              </a:spcBef>
              <a:defRPr spc="0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https://books.google.com/ngrams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82" name="Shape 18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Concordance with Stopwords</a:t>
            </a:r>
          </a:p>
        </p:txBody>
      </p:sp>
      <p:pic>
        <p:nvPicPr>
          <p:cNvPr id="183" name="image6.png"/>
          <p:cNvPicPr>
            <a:picLocks noChangeAspect="1"/>
          </p:cNvPicPr>
          <p:nvPr/>
        </p:nvPicPr>
        <p:blipFill>
          <a:blip r:embed="rId2">
            <a:extLst/>
          </a:blip>
          <a:srcRect l="0" t="19065" r="0" b="19065"/>
          <a:stretch>
            <a:fillRect/>
          </a:stretch>
        </p:blipFill>
        <p:spPr>
          <a:xfrm>
            <a:off x="1079500" y="2273300"/>
            <a:ext cx="8229600" cy="45259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86" name="Shape 1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Concordance Without Stopwords</a:t>
            </a:r>
          </a:p>
        </p:txBody>
      </p:sp>
      <p:pic>
        <p:nvPicPr>
          <p:cNvPr id="187" name="image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66412" y="2298163"/>
            <a:ext cx="6233576" cy="51572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Further Applications with text analysis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92" name="Shape 1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Topic Modeling</a:t>
            </a:r>
          </a:p>
        </p:txBody>
      </p:sp>
      <p:sp>
        <p:nvSpPr>
          <p:cNvPr id="193" name="Shape 193"/>
          <p:cNvSpPr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342900" indent="-342900">
              <a:buSzPct val="100000"/>
              <a:buFont typeface="Arial"/>
              <a:buChar char="•"/>
            </a:pPr>
            <a:r>
              <a:t>Texts are </a:t>
            </a:r>
            <a:r>
              <a:rPr i="1">
                <a:latin typeface="Trebuchet MS"/>
                <a:ea typeface="Trebuchet MS"/>
                <a:cs typeface="Trebuchet MS"/>
                <a:sym typeface="Trebuchet MS"/>
              </a:rPr>
              <a:t>about </a:t>
            </a:r>
            <a:r>
              <a:t>something – themes/topics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Vocabulary lets us know this.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So if we know the words, we can infer the topics. 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But, more specifically, we want to look at clusters of words.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96" name="Shape 19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Topic Modeling </a:t>
            </a:r>
          </a:p>
        </p:txBody>
      </p:sp>
      <p:pic>
        <p:nvPicPr>
          <p:cNvPr id="197" name="image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2500" y="1881228"/>
            <a:ext cx="6667684" cy="4808817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Shape 198"/>
          <p:cNvSpPr/>
          <p:nvPr/>
        </p:nvSpPr>
        <p:spPr>
          <a:xfrm>
            <a:off x="8344082" y="2108532"/>
            <a:ext cx="1838620" cy="891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defTabSz="457200">
              <a:spcBef>
                <a:spcPts val="0"/>
              </a:spcBef>
              <a:defRPr spc="0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red: evidence</a:t>
            </a:r>
          </a:p>
          <a:p>
            <a:pPr defTabSz="457200">
              <a:spcBef>
                <a:spcPts val="0"/>
              </a:spcBef>
              <a:defRPr spc="0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green: medicine</a:t>
            </a:r>
          </a:p>
          <a:p>
            <a:pPr defTabSz="457200">
              <a:spcBef>
                <a:spcPts val="0"/>
              </a:spcBef>
              <a:defRPr spc="0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blue: murder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01" name="Shape 20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Topic Modeling</a:t>
            </a:r>
          </a:p>
        </p:txBody>
      </p:sp>
      <p:sp>
        <p:nvSpPr>
          <p:cNvPr id="202" name="Shape 202"/>
          <p:cNvSpPr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342900" indent="-342900">
              <a:buSzPct val="100000"/>
              <a:buFont typeface="Arial"/>
              <a:buChar char="•"/>
            </a:pPr>
            <a:r>
              <a:t>Runs over a corpus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Pulls out statistically significant clusters of words in each document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More sophisticated than simple word counts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Gets at underlying themes/topics in docs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05" name="Shape 20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Sentiment Analysis</a:t>
            </a:r>
          </a:p>
        </p:txBody>
      </p:sp>
      <p:sp>
        <p:nvSpPr>
          <p:cNvPr id="206" name="Shape 206"/>
          <p:cNvSpPr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0" indent="0" defTabSz="449833">
              <a:spcBef>
                <a:spcPts val="1300"/>
              </a:spcBef>
              <a:buSzTx/>
              <a:buNone/>
              <a:defRPr sz="2400"/>
            </a:pPr>
            <a:r>
              <a:t>"It </a:t>
            </a:r>
          </a:p>
          <a:p>
            <a:pPr marL="0" indent="0" defTabSz="449833">
              <a:spcBef>
                <a:spcPts val="1300"/>
              </a:spcBef>
              <a:buSzTx/>
              <a:buNone/>
              <a:defRPr sz="2400"/>
            </a:pPr>
            <a:r>
              <a:t>was </a:t>
            </a:r>
          </a:p>
          <a:p>
            <a:pPr marL="0" indent="0" defTabSz="449833">
              <a:spcBef>
                <a:spcPts val="1300"/>
              </a:spcBef>
              <a:buSzTx/>
              <a:buNone/>
              <a:defRPr sz="2400"/>
            </a:pPr>
            <a:r>
              <a:t>the </a:t>
            </a:r>
          </a:p>
          <a:p>
            <a:pPr marL="0" indent="0" defTabSz="449833">
              <a:spcBef>
                <a:spcPts val="1300"/>
              </a:spcBef>
              <a:buSzTx/>
              <a:buNone/>
              <a:defRPr sz="2400"/>
            </a:pPr>
            <a:r>
              <a:t>best			happy!/positive/1</a:t>
            </a:r>
          </a:p>
          <a:p>
            <a:pPr marL="0" indent="0" defTabSz="449833">
              <a:spcBef>
                <a:spcPts val="1300"/>
              </a:spcBef>
              <a:buSzTx/>
              <a:buNone/>
              <a:defRPr sz="2400"/>
            </a:pPr>
            <a:r>
              <a:t>of </a:t>
            </a:r>
          </a:p>
          <a:p>
            <a:pPr marL="0" indent="0" defTabSz="449833">
              <a:spcBef>
                <a:spcPts val="1300"/>
              </a:spcBef>
              <a:buSzTx/>
              <a:buNone/>
              <a:defRPr sz="2400"/>
            </a:pPr>
            <a:r>
              <a:t>times, </a:t>
            </a:r>
          </a:p>
          <a:p>
            <a:pPr marL="0" indent="0" defTabSz="449833">
              <a:spcBef>
                <a:spcPts val="1300"/>
              </a:spcBef>
              <a:buSzTx/>
              <a:buNone/>
              <a:defRPr sz="2400"/>
            </a:pPr>
            <a:r>
              <a:t>it </a:t>
            </a:r>
          </a:p>
          <a:p>
            <a:pPr marL="0" indent="0" defTabSz="449833">
              <a:spcBef>
                <a:spcPts val="1300"/>
              </a:spcBef>
              <a:buSzTx/>
              <a:buNone/>
              <a:defRPr sz="2400"/>
            </a:pPr>
            <a:r>
              <a:t>was </a:t>
            </a:r>
          </a:p>
          <a:p>
            <a:pPr marL="0" indent="0" defTabSz="449833">
              <a:spcBef>
                <a:spcPts val="1300"/>
              </a:spcBef>
              <a:buSzTx/>
              <a:buNone/>
              <a:defRPr sz="2400"/>
            </a:pPr>
            <a:r>
              <a:t>the </a:t>
            </a:r>
          </a:p>
          <a:p>
            <a:pPr marL="0" indent="0" defTabSz="449833">
              <a:spcBef>
                <a:spcPts val="1300"/>
              </a:spcBef>
              <a:buSzTx/>
              <a:buNone/>
              <a:defRPr sz="2400"/>
            </a:pPr>
            <a:r>
              <a:t>worst			sad!/negative/0</a:t>
            </a:r>
          </a:p>
          <a:p>
            <a:pPr marL="0" indent="0" defTabSz="449833">
              <a:spcBef>
                <a:spcPts val="1300"/>
              </a:spcBef>
              <a:buSzTx/>
              <a:buNone/>
              <a:defRPr sz="2400"/>
            </a:pPr>
            <a:r>
              <a:t>of </a:t>
            </a:r>
          </a:p>
          <a:p>
            <a:pPr marL="0" indent="0" defTabSz="449833">
              <a:spcBef>
                <a:spcPts val="1300"/>
              </a:spcBef>
              <a:buSzTx/>
              <a:buNone/>
              <a:defRPr sz="2400"/>
            </a:pPr>
            <a:r>
              <a:t>times…"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35" name="Shape 13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Today’s Outline</a:t>
            </a:r>
          </a:p>
        </p:txBody>
      </p:sp>
      <p:sp>
        <p:nvSpPr>
          <p:cNvPr id="136" name="Shape 136"/>
          <p:cNvSpPr/>
          <p:nvPr>
            <p:ph type="body" idx="13"/>
          </p:nvPr>
        </p:nvSpPr>
        <p:spPr>
          <a:xfrm>
            <a:off x="571500" y="1809750"/>
            <a:ext cx="11861800" cy="7226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446404" indent="-446404" defTabSz="554990">
              <a:spcBef>
                <a:spcPts val="1700"/>
              </a:spcBef>
              <a:defRPr sz="3000"/>
            </a:pPr>
            <a:r>
              <a:t>1) </a:t>
            </a:r>
            <a:r>
              <a:rPr>
                <a:latin typeface="Iowan Old Style Bold"/>
                <a:ea typeface="Iowan Old Style Bold"/>
                <a:cs typeface="Iowan Old Style Bold"/>
                <a:sym typeface="Iowan Old Style Bold"/>
              </a:rPr>
              <a:t>Discussion of historical approaches to reading texts and review of technologies.</a:t>
            </a:r>
            <a:r>
              <a:t> Discussion of text analysis with DH. Ways to read a text, voyant, Google n-grams, online tools with no programming needed.</a:t>
            </a:r>
          </a:p>
          <a:p>
            <a:pPr marL="446404" indent="-446404" defTabSz="554990">
              <a:spcBef>
                <a:spcPts val="1700"/>
              </a:spcBef>
              <a:defRPr sz="3000"/>
            </a:pPr>
            <a:r>
              <a:t>2)</a:t>
            </a:r>
            <a:r>
              <a:rPr>
                <a:latin typeface="Iowan Old Style Bold"/>
                <a:ea typeface="Iowan Old Style Bold"/>
                <a:cs typeface="Iowan Old Style Bold"/>
                <a:sym typeface="Iowan Old Style Bold"/>
              </a:rPr>
              <a:t>Basic python and text analysis tutorial </a:t>
            </a:r>
            <a:r>
              <a:t>— Follow along with handouts, discussion of python and text analysis (script1 and script2)</a:t>
            </a:r>
          </a:p>
          <a:p>
            <a:pPr marL="446404" indent="-446404" defTabSz="554990">
              <a:spcBef>
                <a:spcPts val="1700"/>
              </a:spcBef>
              <a:defRPr sz="3000"/>
            </a:pPr>
            <a:r>
              <a:t>3) </a:t>
            </a:r>
            <a:r>
              <a:rPr>
                <a:latin typeface="Iowan Old Style Bold"/>
                <a:ea typeface="Iowan Old Style Bold"/>
                <a:cs typeface="Iowan Old Style Bold"/>
                <a:sym typeface="Iowan Old Style Bold"/>
              </a:rPr>
              <a:t>NLTK and matplotlib worksheet</a:t>
            </a:r>
          </a:p>
          <a:p>
            <a:pPr marL="446404" indent="-446404" defTabSz="554990">
              <a:spcBef>
                <a:spcPts val="1700"/>
              </a:spcBef>
              <a:defRPr sz="3000"/>
            </a:pPr>
            <a:r>
              <a:t>4</a:t>
            </a:r>
            <a:r>
              <a:t>) </a:t>
            </a:r>
            <a:r>
              <a:rPr>
                <a:latin typeface="Iowan Old Style Bold"/>
                <a:ea typeface="Iowan Old Style Bold"/>
                <a:cs typeface="Iowan Old Style Bold"/>
                <a:sym typeface="Iowan Old Style Bold"/>
              </a:rPr>
              <a:t>A look at further resources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09" name="Shape 20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Sentiment Analysis</a:t>
            </a:r>
          </a:p>
        </p:txBody>
      </p:sp>
      <p:pic>
        <p:nvPicPr>
          <p:cNvPr id="210" name="image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24588" y="2306636"/>
            <a:ext cx="5463426" cy="4770458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Shape 211"/>
          <p:cNvSpPr/>
          <p:nvPr/>
        </p:nvSpPr>
        <p:spPr>
          <a:xfrm>
            <a:off x="5171344" y="7935913"/>
            <a:ext cx="2227731" cy="358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defTabSz="457200">
              <a:spcBef>
                <a:spcPts val="0"/>
              </a:spcBef>
              <a:defRPr spc="0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emojisentiment.com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14" name="Shape 21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SenTiment Analysis</a:t>
            </a:r>
          </a:p>
        </p:txBody>
      </p:sp>
      <p:pic>
        <p:nvPicPr>
          <p:cNvPr id="215" name="image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84397" y="2027236"/>
            <a:ext cx="6448606" cy="4603449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Shape 216"/>
          <p:cNvSpPr/>
          <p:nvPr/>
        </p:nvSpPr>
        <p:spPr>
          <a:xfrm>
            <a:off x="3186202" y="6871985"/>
            <a:ext cx="5844812" cy="358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defTabSz="457200">
              <a:spcBef>
                <a:spcPts val="0"/>
              </a:spcBef>
              <a:defRPr spc="0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http://www.matthewjockers.net/2015/02/02/syuzhet/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19" name="Shape 21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Recap of Online Resources to Explore</a:t>
            </a:r>
          </a:p>
        </p:txBody>
      </p:sp>
      <p:sp>
        <p:nvSpPr>
          <p:cNvPr id="220" name="Shape 220"/>
          <p:cNvSpPr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As we’ve seen, you can do some interesting things with quantitative text analysis without ever programming at all! You may want to explore the following online resources further:</a:t>
            </a:r>
          </a:p>
          <a:p>
            <a:pPr lvl="1"/>
            <a:r>
              <a:t> voyant</a:t>
            </a:r>
          </a:p>
          <a:p>
            <a:pPr lvl="1"/>
            <a:r>
              <a:t>google n-grams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23" name="Shape 22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Recap of Applications for Text Analysis</a:t>
            </a:r>
          </a:p>
        </p:txBody>
      </p:sp>
      <p:sp>
        <p:nvSpPr>
          <p:cNvPr id="224" name="Shape 224"/>
          <p:cNvSpPr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Two applications we discussed for text analysis from a conceptual point of view were:</a:t>
            </a:r>
          </a:p>
          <a:p>
            <a:pPr lvl="1"/>
            <a:r>
              <a:t>Topic modeling</a:t>
            </a:r>
          </a:p>
          <a:p>
            <a:pPr lvl="1"/>
            <a:r>
              <a:t>Sentiment analysis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118295074_2675x2907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257" t="129" r="26204" b="129"/>
          <a:stretch>
            <a:fillRect/>
          </a:stretch>
        </p:blipFill>
        <p:spPr>
          <a:xfrm>
            <a:off x="0" y="-1"/>
            <a:ext cx="6438901" cy="9753601"/>
          </a:xfrm>
          <a:prstGeom prst="rect">
            <a:avLst/>
          </a:prstGeom>
        </p:spPr>
      </p:pic>
      <p:sp>
        <p:nvSpPr>
          <p:cNvPr id="227" name="Shape 22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28" name="Shape 2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7005">
              <a:spcBef>
                <a:spcPts val="2000"/>
              </a:spcBef>
              <a:defRPr sz="4656"/>
            </a:lvl1pPr>
          </a:lstStyle>
          <a:p>
            <a:pPr/>
            <a:r>
              <a:t>Text Analysis with python</a:t>
            </a:r>
          </a:p>
        </p:txBody>
      </p:sp>
      <p:sp>
        <p:nvSpPr>
          <p:cNvPr id="229" name="Shape 229"/>
          <p:cNvSpPr/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406400" indent="-406400">
              <a:defRPr sz="2800"/>
            </a:pPr>
            <a:r>
              <a:t>script1.py — about python basics</a:t>
            </a:r>
          </a:p>
          <a:p>
            <a:pPr marL="406400" indent="-406400">
              <a:defRPr sz="2800"/>
            </a:pPr>
            <a:r>
              <a:t>script2.py — starting to do some text analysis with python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87960" indent="-187960" defTabSz="233679">
              <a:spcBef>
                <a:spcPts val="700"/>
              </a:spcBef>
              <a:defRPr sz="1280"/>
            </a:pPr>
          </a:p>
        </p:txBody>
      </p:sp>
      <p:sp>
        <p:nvSpPr>
          <p:cNvPr id="232" name="Shape 2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Python Basics</a:t>
            </a:r>
          </a:p>
        </p:txBody>
      </p:sp>
      <p:sp>
        <p:nvSpPr>
          <p:cNvPr id="233" name="Shape 233"/>
          <p:cNvSpPr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Variables</a:t>
            </a:r>
          </a:p>
          <a:p>
            <a:pPr/>
            <a:r>
              <a:t>Lists</a:t>
            </a:r>
          </a:p>
          <a:p>
            <a:pPr/>
            <a:r>
              <a:t>Functions</a:t>
            </a:r>
          </a:p>
          <a:p>
            <a:pPr/>
            <a:r>
              <a:t>Operations</a:t>
            </a:r>
          </a:p>
          <a:p>
            <a:pPr/>
            <a:r>
              <a:t>For Loops</a:t>
            </a:r>
          </a:p>
          <a:p>
            <a:pPr/>
            <a:r>
              <a:t>If Statements</a:t>
            </a:r>
          </a:p>
          <a:p>
            <a:pPr/>
            <a:r>
              <a:t>Dictionaries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87960" indent="-187960" defTabSz="233679">
              <a:spcBef>
                <a:spcPts val="700"/>
              </a:spcBef>
              <a:defRPr sz="1280"/>
            </a:pPr>
          </a:p>
        </p:txBody>
      </p:sp>
      <p:sp>
        <p:nvSpPr>
          <p:cNvPr id="236" name="Shape 2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Variables</a:t>
            </a:r>
          </a:p>
        </p:txBody>
      </p:sp>
      <p:sp>
        <p:nvSpPr>
          <p:cNvPr id="237" name="Shape 237"/>
          <p:cNvSpPr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Think of a variable as a box for holding a piece of information</a:t>
            </a:r>
          </a:p>
          <a:p>
            <a:pPr/>
            <a:r>
              <a:t>Variables can be:</a:t>
            </a:r>
          </a:p>
          <a:p>
            <a:pPr lvl="1"/>
            <a:r>
              <a:t>String type — they are characters or letters between two quotation marks</a:t>
            </a:r>
          </a:p>
          <a:p>
            <a:pPr lvl="1"/>
            <a:r>
              <a:t>Integers — they are a whole number</a:t>
            </a:r>
          </a:p>
          <a:p>
            <a:pPr lvl="1"/>
            <a:r>
              <a:t>Float — they have a decimal point</a:t>
            </a:r>
          </a:p>
          <a:p>
            <a:pPr/>
            <a:r>
              <a:t>Take a look at the first section of script1.py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40" name="Shape 2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Lists in Python</a:t>
            </a:r>
          </a:p>
        </p:txBody>
      </p:sp>
      <p:sp>
        <p:nvSpPr>
          <p:cNvPr id="241" name="Shape 241"/>
          <p:cNvSpPr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 list is a variable that is collection of numerous different elements.</a:t>
            </a:r>
          </a:p>
          <a:p>
            <a:pPr/>
          </a:p>
          <a:p>
            <a:pPr/>
          </a:p>
          <a:p>
            <a:pPr/>
            <a:r>
              <a:t>An individual element of a list can be called by referencing its index.</a:t>
            </a:r>
          </a:p>
        </p:txBody>
      </p:sp>
      <p:sp>
        <p:nvSpPr>
          <p:cNvPr id="242" name="Shape 242"/>
          <p:cNvSpPr/>
          <p:nvPr/>
        </p:nvSpPr>
        <p:spPr>
          <a:xfrm>
            <a:off x="2286874" y="3333748"/>
            <a:ext cx="7521304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lvl1pPr>
          </a:lstStyle>
          <a:p>
            <a:pPr/>
            <a:r>
              <a:t>anexamplelist = [‘computer’,’tree’,17, 2.5] </a:t>
            </a:r>
          </a:p>
        </p:txBody>
      </p:sp>
      <p:sp>
        <p:nvSpPr>
          <p:cNvPr id="243" name="Shape 243"/>
          <p:cNvSpPr/>
          <p:nvPr/>
        </p:nvSpPr>
        <p:spPr>
          <a:xfrm>
            <a:off x="3696575" y="6343650"/>
            <a:ext cx="4393655" cy="190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  <a:r>
              <a:t>print (anexamplelist[1])</a:t>
            </a:r>
          </a:p>
          <a:p>
            <a:pPr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</a:p>
          <a:p>
            <a:pPr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  <a:r>
              <a:t>## ‘tree’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46" name="Shape 24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For Loops</a:t>
            </a:r>
          </a:p>
        </p:txBody>
      </p:sp>
      <p:sp>
        <p:nvSpPr>
          <p:cNvPr id="247" name="Shape 247"/>
          <p:cNvSpPr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 control flow statement that allows a process to be iterated (repeated)</a:t>
            </a:r>
          </a:p>
        </p:txBody>
      </p:sp>
      <p:sp>
        <p:nvSpPr>
          <p:cNvPr id="248" name="Shape 248"/>
          <p:cNvSpPr/>
          <p:nvPr/>
        </p:nvSpPr>
        <p:spPr>
          <a:xfrm>
            <a:off x="3121006" y="3600449"/>
            <a:ext cx="6762786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  <a:r>
              <a:t>catbreeds = ["persian", "tabby", "sphinx", "domestic shorthair"]</a:t>
            </a:r>
          </a:p>
          <a:p>
            <a:pPr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</a:p>
          <a:p>
            <a:pPr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  <a:r>
              <a:t>for breed in catbreeds:</a:t>
            </a:r>
          </a:p>
          <a:p>
            <a:pPr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  <a:r>
              <a:t>    print (breed)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51" name="Shape 2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Defining Functions</a:t>
            </a:r>
          </a:p>
        </p:txBody>
      </p:sp>
      <p:sp>
        <p:nvSpPr>
          <p:cNvPr id="252" name="Shape 252"/>
          <p:cNvSpPr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We saw some in-built python functions.  Let’s write our own now.  Functions are declared with the </a:t>
            </a:r>
            <a:r>
              <a:rPr>
                <a:latin typeface="Iowan Old Style Bold"/>
                <a:ea typeface="Iowan Old Style Bold"/>
                <a:cs typeface="Iowan Old Style Bold"/>
                <a:sym typeface="Iowan Old Style Bold"/>
              </a:rPr>
              <a:t>def</a:t>
            </a:r>
            <a:r>
              <a:t> keyword in python. </a:t>
            </a:r>
          </a:p>
        </p:txBody>
      </p:sp>
      <p:sp>
        <p:nvSpPr>
          <p:cNvPr id="253" name="Shape 253"/>
          <p:cNvSpPr/>
          <p:nvPr/>
        </p:nvSpPr>
        <p:spPr>
          <a:xfrm>
            <a:off x="2883774" y="3473449"/>
            <a:ext cx="8459963" cy="388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  <a:r>
              <a:t>def multiplysomething(thethingtobemultiplied):</a:t>
            </a:r>
          </a:p>
          <a:p>
            <a:pPr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  <a:r>
              <a:t>		product = thethingtobemultiplied * 2</a:t>
            </a:r>
          </a:p>
          <a:p>
            <a:pPr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  <a:r>
              <a:t>		return product</a:t>
            </a:r>
          </a:p>
          <a:p>
            <a:pPr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  <a:r>
              <a:t>result = multiplysomething(5)</a:t>
            </a:r>
          </a:p>
          <a:p>
            <a:pPr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</a:p>
          <a:p>
            <a:pPr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  <a:r>
              <a:t>print (result)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type="title"/>
          </p:nvPr>
        </p:nvSpPr>
        <p:spPr>
          <a:xfrm>
            <a:off x="571500" y="876300"/>
            <a:ext cx="11861800" cy="5181600"/>
          </a:xfrm>
          <a:prstGeom prst="rect">
            <a:avLst/>
          </a:prstGeom>
        </p:spPr>
        <p:txBody>
          <a:bodyPr/>
          <a:lstStyle/>
          <a:p>
            <a:pPr/>
            <a:r>
              <a:t>Data Science and Natural Language Processing (NLP)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56" name="Shape 2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If Statements</a:t>
            </a:r>
          </a:p>
        </p:txBody>
      </p:sp>
      <p:sp>
        <p:nvSpPr>
          <p:cNvPr id="257" name="Shape 257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8" name="Shape 258"/>
          <p:cNvSpPr/>
          <p:nvPr/>
        </p:nvSpPr>
        <p:spPr>
          <a:xfrm>
            <a:off x="562303" y="247650"/>
            <a:ext cx="19898274" cy="7848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</a:p>
          <a:p>
            <a:pPr lvl="1"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</a:p>
          <a:p>
            <a:pPr lvl="1"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  <a:r>
              <a:t>vegetables = [“peas”,”celery”,”broccoli”,”cauliflower”,</a:t>
            </a:r>
          </a:p>
          <a:p>
            <a:pPr lvl="2" indent="2327562"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  <a:r>
              <a:t>”carrots”,”parsnips”, “tomato”]</a:t>
            </a:r>
          </a:p>
          <a:p>
            <a:pPr lvl="1"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</a:p>
          <a:p>
            <a:pPr lvl="1"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  <a:r>
              <a:t>for vegetable in vegetables:</a:t>
            </a:r>
          </a:p>
          <a:p>
            <a:pPr lvl="1"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  <a:r>
              <a:t>    if len(vegetable) &lt; 5:</a:t>
            </a:r>
          </a:p>
          <a:p>
            <a:pPr lvl="1"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  <a:r>
              <a:t>        print ("short word")</a:t>
            </a:r>
          </a:p>
          <a:p>
            <a:pPr lvl="1"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  <a:r>
              <a:t>    elif len(vegetable == 5:</a:t>
            </a:r>
          </a:p>
          <a:p>
            <a:pPr lvl="1"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  <a:r>
              <a:t>        print (“medium word”)</a:t>
            </a:r>
          </a:p>
          <a:p>
            <a:pPr lvl="1"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  <a:r>
              <a:t>    else:</a:t>
            </a:r>
          </a:p>
          <a:p>
            <a:pPr lvl="1"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pPr>
            <a:r>
              <a:t>        print (“long word”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87960" indent="-187960" defTabSz="233679">
              <a:spcBef>
                <a:spcPts val="700"/>
              </a:spcBef>
              <a:defRPr sz="1280"/>
            </a:pPr>
          </a:p>
        </p:txBody>
      </p:sp>
      <p:sp>
        <p:nvSpPr>
          <p:cNvPr id="261" name="Shape 26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Dictionaries</a:t>
            </a:r>
          </a:p>
        </p:txBody>
      </p:sp>
      <p:sp>
        <p:nvSpPr>
          <p:cNvPr id="262" name="Shape 262"/>
          <p:cNvSpPr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Say you want to link the elements of one list with another.  This is done by creating a dictionary</a:t>
            </a:r>
          </a:p>
        </p:txBody>
      </p:sp>
      <p:sp>
        <p:nvSpPr>
          <p:cNvPr id="263" name="Shape 263"/>
          <p:cNvSpPr/>
          <p:nvPr/>
        </p:nvSpPr>
        <p:spPr>
          <a:xfrm>
            <a:off x="3028645" y="3982719"/>
            <a:ext cx="6298147" cy="17881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pc="31" sz="3100"/>
            </a:pPr>
            <a:r>
              <a:t>cities = ['Tokyo','Moscow','Chicago','Barcelona']</a:t>
            </a:r>
          </a:p>
          <a:p>
            <a:pPr>
              <a:defRPr spc="31" sz="3100"/>
            </a:pPr>
            <a:r>
              <a:t>countries = ['Japan','Russia','USA','Spain']</a:t>
            </a:r>
          </a:p>
          <a:p>
            <a:pPr>
              <a:defRPr spc="31" sz="3100"/>
            </a:pPr>
            <a:r>
              <a:t>countriesandcities = dict(zip(countries, cities))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66" name="Shape 2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Script2.py</a:t>
            </a:r>
          </a:p>
        </p:txBody>
      </p:sp>
      <p:sp>
        <p:nvSpPr>
          <p:cNvPr id="267" name="Shape 267"/>
          <p:cNvSpPr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We are going to read in a short story as a flat .txt. file.</a:t>
            </a:r>
          </a:p>
          <a:p>
            <a:pPr/>
            <a:r>
              <a:t>Open your tutorial script in IDLE or another text editor</a:t>
            </a:r>
          </a:p>
          <a:p>
            <a:pPr/>
            <a:r>
              <a:t>Look at the following line:</a:t>
            </a:r>
          </a:p>
          <a:p>
            <a:pPr/>
          </a:p>
          <a:p>
            <a:pPr/>
            <a:r>
              <a:t>This declare a variable called ‘story’ and places the entire text into it</a:t>
            </a:r>
          </a:p>
        </p:txBody>
      </p:sp>
      <p:sp>
        <p:nvSpPr>
          <p:cNvPr id="268" name="Shape 268"/>
          <p:cNvSpPr/>
          <p:nvPr/>
        </p:nvSpPr>
        <p:spPr>
          <a:xfrm>
            <a:off x="796032" y="4495799"/>
            <a:ext cx="11143754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pc="0">
                <a:solidFill>
                  <a:srgbClr val="AA4831"/>
                </a:solidFill>
                <a:latin typeface="Iowan Old Style Bold"/>
                <a:ea typeface="Iowan Old Style Bold"/>
                <a:cs typeface="Iowan Old Style Bold"/>
                <a:sym typeface="Iowan Old Style Bold"/>
              </a:defRPr>
            </a:lvl1pPr>
          </a:lstStyle>
          <a:p>
            <a:pPr/>
            <a:r>
              <a:t>story = open( 'story.txt', mode='r', encoding='utf8').read()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71" name="Shape 271"/>
          <p:cNvSpPr/>
          <p:nvPr>
            <p:ph type="title"/>
          </p:nvPr>
        </p:nvSpPr>
        <p:spPr>
          <a:xfrm>
            <a:off x="571500" y="749300"/>
            <a:ext cx="11861800" cy="723900"/>
          </a:xfrm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Script2.py</a:t>
            </a:r>
          </a:p>
        </p:txBody>
      </p:sp>
      <p:sp>
        <p:nvSpPr>
          <p:cNvPr id="272" name="Shape 272"/>
          <p:cNvSpPr/>
          <p:nvPr>
            <p:ph type="body" idx="13"/>
          </p:nvPr>
        </p:nvSpPr>
        <p:spPr>
          <a:xfrm>
            <a:off x="1054100" y="1809750"/>
            <a:ext cx="11861800" cy="7226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defRPr sz="3000"/>
            </a:pPr>
            <a:r>
              <a:t>Python prefers .txt files</a:t>
            </a:r>
          </a:p>
          <a:p>
            <a:pPr>
              <a:defRPr sz="3000"/>
            </a:pPr>
            <a:r>
              <a:t>.txt and .csv are known as “flat” files, and are much easier for python to parse than documents that take up more memory like Word and Excel files</a:t>
            </a:r>
          </a:p>
          <a:p>
            <a:pPr>
              <a:defRPr sz="3000"/>
            </a:pPr>
            <a:r>
              <a:t>.pdf files need to be converted into .txt files for text analysis. For example, this is what OCR does.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75" name="Shape 27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Worksheet — Using Common Python Packages</a:t>
            </a:r>
          </a:p>
        </p:txBody>
      </p:sp>
      <p:sp>
        <p:nvSpPr>
          <p:cNvPr id="276" name="Shape 276"/>
          <p:cNvSpPr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In our last “package-free” python script, we created tokens using the split() function on string to create a list.</a:t>
            </a:r>
          </a:p>
          <a:p>
            <a:pPr/>
            <a:r>
              <a:t>However, there are some downsides to this, an nltk makes this easier.</a:t>
            </a:r>
          </a:p>
          <a:p>
            <a:pPr/>
            <a:r>
              <a:t>This exercise allows you to see just a few of the things that you can do with python packages.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182429520_1646x1646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4155" t="129" r="9869" b="129"/>
          <a:stretch>
            <a:fillRect/>
          </a:stretch>
        </p:blipFill>
        <p:spPr>
          <a:xfrm>
            <a:off x="7531100" y="-1"/>
            <a:ext cx="5473700" cy="9753601"/>
          </a:xfrm>
          <a:prstGeom prst="rect">
            <a:avLst/>
          </a:prstGeom>
        </p:spPr>
      </p:pic>
      <p:sp>
        <p:nvSpPr>
          <p:cNvPr id="279" name="Shape 279"/>
          <p:cNvSpPr/>
          <p:nvPr>
            <p:ph type="body" sz="quarter" idx="1"/>
          </p:nvPr>
        </p:nvSpPr>
        <p:spPr>
          <a:xfrm rot="10800000">
            <a:off x="571500" y="7619997"/>
            <a:ext cx="6451600" cy="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80" name="Shape 28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9800"/>
            </a:lvl1pPr>
          </a:lstStyle>
          <a:p>
            <a:pPr/>
            <a:r>
              <a:t>What next?Further Resources For Text Analysis with Python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41" name="Shape 14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Close Reading vs. Distant reading</a:t>
            </a:r>
          </a:p>
        </p:txBody>
      </p:sp>
      <p:sp>
        <p:nvSpPr>
          <p:cNvPr id="142" name="Shape 142"/>
          <p:cNvSpPr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342900" indent="-342900">
              <a:buSzPct val="100000"/>
              <a:buFont typeface="Arial"/>
              <a:buChar char="•"/>
            </a:pPr>
            <a:r>
              <a:t>Close reading</a:t>
            </a:r>
          </a:p>
          <a:p>
            <a:pPr lvl="1" marL="800100" indent="-342900">
              <a:buSzPct val="100000"/>
              <a:buFont typeface="Arial"/>
              <a:buChar char="•"/>
            </a:pPr>
            <a:r>
              <a:t>Every detail matters</a:t>
            </a:r>
          </a:p>
          <a:p>
            <a:pPr lvl="1" marL="800100" indent="-342900">
              <a:buSzPct val="100000"/>
              <a:buFont typeface="Arial"/>
              <a:buChar char="•"/>
            </a:pPr>
            <a:r>
              <a:t>Every detail matters whether the author intended them or not</a:t>
            </a:r>
          </a:p>
          <a:p>
            <a:pPr lvl="1" marL="800100" indent="-342900">
              <a:buSzPct val="100000"/>
              <a:buFont typeface="Arial"/>
              <a:buChar char="•"/>
            </a:pPr>
            <a:r>
              <a:t>In most cases, assumes that meaning is hidden</a:t>
            </a:r>
          </a:p>
          <a:p>
            <a:pPr lvl="1" marL="800100" indent="-342900">
              <a:buSzPct val="100000"/>
              <a:buFont typeface="Arial"/>
              <a:buChar char="•"/>
            </a:pPr>
            <a:r>
              <a:t>You have to uncover meaning by connecting small details</a:t>
            </a:r>
          </a:p>
          <a:p>
            <a:pPr lvl="1" marL="800100" indent="-342900">
              <a:buSzPct val="100000"/>
              <a:buFont typeface="Arial"/>
              <a:buChar char="•"/>
            </a:pPr>
            <a:r>
              <a:t>Context matters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Distant reading</a:t>
            </a:r>
          </a:p>
          <a:p>
            <a:pPr lvl="1" marL="800100" indent="-342900">
              <a:buSzPct val="100000"/>
              <a:buFont typeface="Arial"/>
              <a:buChar char="•"/>
            </a:pPr>
            <a:r>
              <a:t>Franco Moretti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45" name="Shape 1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1809">
              <a:spcBef>
                <a:spcPts val="1700"/>
              </a:spcBef>
              <a:defRPr sz="4080"/>
            </a:lvl1pPr>
          </a:lstStyle>
          <a:p>
            <a:pPr/>
            <a:r>
              <a:t>Natural Language Processing and Text Analysis in the Humanities</a:t>
            </a:r>
          </a:p>
        </p:txBody>
      </p:sp>
      <p:sp>
        <p:nvSpPr>
          <p:cNvPr id="146" name="Shape 146"/>
          <p:cNvSpPr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Applications in humanities research</a:t>
            </a:r>
          </a:p>
          <a:p>
            <a:pPr lvl="1"/>
            <a:r>
              <a:t>Matthew Jockers’ “The Bestseller Code”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49" name="Shape 14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Word Frequency / Bag of Words</a:t>
            </a:r>
          </a:p>
        </p:txBody>
      </p:sp>
      <p:sp>
        <p:nvSpPr>
          <p:cNvPr id="150" name="Shape 150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1" name="Shape 151"/>
          <p:cNvSpPr/>
          <p:nvPr/>
        </p:nvSpPr>
        <p:spPr>
          <a:xfrm>
            <a:off x="520700" y="1930400"/>
            <a:ext cx="8229600" cy="43535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 defTabSz="457200">
              <a:lnSpc>
                <a:spcPct val="80000"/>
              </a:lnSpc>
              <a:spcBef>
                <a:spcPts val="500"/>
              </a:spcBef>
              <a:defRPr spc="0" sz="2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Words in Corpus</a:t>
            </a:r>
          </a:p>
          <a:p>
            <a:pPr defTabSz="457200">
              <a:lnSpc>
                <a:spcPct val="80000"/>
              </a:lnSpc>
              <a:spcBef>
                <a:spcPts val="500"/>
              </a:spcBef>
              <a:defRPr spc="0" sz="2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200">
              <a:lnSpc>
                <a:spcPct val="80000"/>
              </a:lnSpc>
              <a:spcBef>
                <a:spcPts val="500"/>
              </a:spcBef>
              <a:defRPr spc="0" sz="2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[</a:t>
            </a:r>
          </a:p>
          <a:p>
            <a:pPr defTabSz="457200">
              <a:lnSpc>
                <a:spcPct val="80000"/>
              </a:lnSpc>
              <a:spcBef>
                <a:spcPts val="500"/>
              </a:spcBef>
              <a:defRPr spc="0" sz="2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 "Barbara",</a:t>
            </a:r>
          </a:p>
          <a:p>
            <a:pPr defTabSz="457200">
              <a:lnSpc>
                <a:spcPct val="80000"/>
              </a:lnSpc>
              <a:spcBef>
                <a:spcPts val="500"/>
              </a:spcBef>
              <a:defRPr spc="0" sz="2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 "is",</a:t>
            </a:r>
          </a:p>
          <a:p>
            <a:pPr defTabSz="457200">
              <a:lnSpc>
                <a:spcPct val="80000"/>
              </a:lnSpc>
              <a:spcBef>
                <a:spcPts val="500"/>
              </a:spcBef>
              <a:defRPr spc="0" sz="2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 "doing",</a:t>
            </a:r>
          </a:p>
          <a:p>
            <a:pPr defTabSz="457200">
              <a:lnSpc>
                <a:spcPct val="80000"/>
              </a:lnSpc>
              <a:spcBef>
                <a:spcPts val="500"/>
              </a:spcBef>
              <a:defRPr spc="0" sz="2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 "fine",</a:t>
            </a:r>
          </a:p>
          <a:p>
            <a:pPr defTabSz="457200">
              <a:lnSpc>
                <a:spcPct val="80000"/>
              </a:lnSpc>
              <a:spcBef>
                <a:spcPts val="500"/>
              </a:spcBef>
              <a:defRPr spc="0" sz="2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 "thank",</a:t>
            </a:r>
          </a:p>
          <a:p>
            <a:pPr defTabSz="457200">
              <a:lnSpc>
                <a:spcPct val="80000"/>
              </a:lnSpc>
              <a:spcBef>
                <a:spcPts val="500"/>
              </a:spcBef>
              <a:defRPr spc="0" sz="2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 "you",</a:t>
            </a:r>
          </a:p>
          <a:p>
            <a:pPr defTabSz="457200">
              <a:lnSpc>
                <a:spcPct val="80000"/>
              </a:lnSpc>
              <a:spcBef>
                <a:spcPts val="500"/>
              </a:spcBef>
              <a:defRPr spc="0" sz="2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 "Dave,</a:t>
            </a:r>
          </a:p>
          <a:p>
            <a:pPr defTabSz="457200">
              <a:lnSpc>
                <a:spcPct val="80000"/>
              </a:lnSpc>
              <a:spcBef>
                <a:spcPts val="500"/>
              </a:spcBef>
              <a:defRPr spc="0" sz="2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 "I",</a:t>
            </a:r>
          </a:p>
          <a:p>
            <a:pPr defTabSz="457200">
              <a:lnSpc>
                <a:spcPct val="80000"/>
              </a:lnSpc>
              <a:spcBef>
                <a:spcPts val="500"/>
              </a:spcBef>
              <a:defRPr spc="0" sz="2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 "am"</a:t>
            </a:r>
          </a:p>
          <a:p>
            <a:pPr defTabSz="457200">
              <a:lnSpc>
                <a:spcPct val="80000"/>
              </a:lnSpc>
              <a:spcBef>
                <a:spcPts val="500"/>
              </a:spcBef>
              <a:defRPr spc="0" sz="2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]</a:t>
            </a:r>
          </a:p>
        </p:txBody>
      </p:sp>
      <p:sp>
        <p:nvSpPr>
          <p:cNvPr id="152" name="Shape 152"/>
          <p:cNvSpPr/>
          <p:nvPr/>
        </p:nvSpPr>
        <p:spPr>
          <a:xfrm>
            <a:off x="5151868" y="1918603"/>
            <a:ext cx="4931932" cy="4879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defTabSz="457200">
              <a:spcBef>
                <a:spcPts val="0"/>
              </a:spcBef>
              <a:defRPr spc="0" sz="25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Sentence A: </a:t>
            </a:r>
          </a:p>
          <a:p>
            <a:pPr defTabSz="457200">
              <a:spcBef>
                <a:spcPts val="0"/>
              </a:spcBef>
              <a:defRPr spc="0" sz="25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"Barbara is doing fine, thank you."</a:t>
            </a:r>
          </a:p>
          <a:p>
            <a:pPr defTabSz="457200">
              <a:spcBef>
                <a:spcPts val="0"/>
              </a:spcBef>
              <a:defRPr spc="0" sz="25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Sentence B: </a:t>
            </a:r>
          </a:p>
          <a:p>
            <a:pPr defTabSz="457200">
              <a:spcBef>
                <a:spcPts val="0"/>
              </a:spcBef>
              <a:defRPr spc="0" sz="25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"Thank you, Dave. I am doing fine.”</a:t>
            </a:r>
          </a:p>
          <a:p>
            <a:pPr defTabSz="457200">
              <a:spcBef>
                <a:spcPts val="0"/>
              </a:spcBef>
              <a:defRPr spc="0" sz="25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Sentence C:</a:t>
            </a:r>
          </a:p>
          <a:p>
            <a:pPr defTabSz="457200">
              <a:spcBef>
                <a:spcPts val="0"/>
              </a:spcBef>
              <a:defRPr spc="0" sz="25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“I am Dave.”</a:t>
            </a:r>
          </a:p>
          <a:p>
            <a:pPr defTabSz="457200">
              <a:spcBef>
                <a:spcPts val="0"/>
              </a:spcBef>
              <a:defRPr spc="0" sz="25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200">
              <a:spcBef>
                <a:spcPts val="0"/>
              </a:spcBef>
              <a:defRPr spc="0" sz="25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Counts for Sentences</a:t>
            </a:r>
          </a:p>
          <a:p>
            <a:pPr defTabSz="457200">
              <a:spcBef>
                <a:spcPts val="0"/>
              </a:spcBef>
              <a:defRPr spc="0" sz="25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A: [1, 1, 1, 1, 1, 1, 0, 0, 0]</a:t>
            </a:r>
          </a:p>
          <a:p>
            <a:pPr defTabSz="457200">
              <a:spcBef>
                <a:spcPts val="0"/>
              </a:spcBef>
              <a:defRPr spc="0" sz="25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B: [0, 0, 1, 1, 1, 1, 1, 1, 1]</a:t>
            </a:r>
          </a:p>
          <a:p>
            <a:pPr defTabSz="457200">
              <a:spcBef>
                <a:spcPts val="0"/>
              </a:spcBef>
              <a:defRPr spc="0" sz="25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C: [0, 0, 0, 0, 0, 0, 1, 1, 1]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55" name="Shape 1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Word Frequency/ Bag of Words</a:t>
            </a:r>
          </a:p>
        </p:txBody>
      </p:sp>
      <p:sp>
        <p:nvSpPr>
          <p:cNvPr id="156" name="Shape 156"/>
          <p:cNvSpPr/>
          <p:nvPr/>
        </p:nvSpPr>
        <p:spPr>
          <a:xfrm>
            <a:off x="1079500" y="2260600"/>
            <a:ext cx="8229600" cy="3926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 defTabSz="457200">
              <a:lnSpc>
                <a:spcPct val="80000"/>
              </a:lnSpc>
              <a:spcBef>
                <a:spcPts val="500"/>
              </a:spcBef>
              <a:defRPr spc="0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Sentence A: </a:t>
            </a:r>
          </a:p>
          <a:p>
            <a:pPr defTabSz="457200">
              <a:lnSpc>
                <a:spcPct val="80000"/>
              </a:lnSpc>
              <a:spcBef>
                <a:spcPts val="500"/>
              </a:spcBef>
              <a:defRPr spc="0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	"Barbara is doing fine, thank you."</a:t>
            </a:r>
          </a:p>
          <a:p>
            <a:pPr defTabSz="457200">
              <a:lnSpc>
                <a:spcPct val="80000"/>
              </a:lnSpc>
              <a:spcBef>
                <a:spcPts val="500"/>
              </a:spcBef>
              <a:defRPr spc="0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Sentence B: </a:t>
            </a:r>
          </a:p>
          <a:p>
            <a:pPr defTabSz="457200">
              <a:lnSpc>
                <a:spcPct val="80000"/>
              </a:lnSpc>
              <a:spcBef>
                <a:spcPts val="500"/>
              </a:spcBef>
              <a:defRPr spc="0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	"Thank you, Dave. I am doing fine.”</a:t>
            </a:r>
          </a:p>
          <a:p>
            <a:pPr defTabSz="457200">
              <a:lnSpc>
                <a:spcPct val="80000"/>
              </a:lnSpc>
              <a:spcBef>
                <a:spcPts val="500"/>
              </a:spcBef>
              <a:defRPr spc="0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Sentence C:</a:t>
            </a:r>
          </a:p>
          <a:p>
            <a:pPr defTabSz="457200">
              <a:lnSpc>
                <a:spcPct val="80000"/>
              </a:lnSpc>
              <a:spcBef>
                <a:spcPts val="500"/>
              </a:spcBef>
              <a:defRPr spc="0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	“I am Dave.”</a:t>
            </a:r>
          </a:p>
          <a:p>
            <a:pPr defTabSz="457200">
              <a:lnSpc>
                <a:spcPct val="80000"/>
              </a:lnSpc>
              <a:spcBef>
                <a:spcPts val="500"/>
              </a:spcBef>
              <a:defRPr spc="0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200">
              <a:lnSpc>
                <a:spcPct val="80000"/>
              </a:lnSpc>
              <a:spcBef>
                <a:spcPts val="500"/>
              </a:spcBef>
              <a:defRPr spc="0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Counts for Sentences</a:t>
            </a:r>
          </a:p>
          <a:p>
            <a:pPr defTabSz="457200">
              <a:lnSpc>
                <a:spcPct val="80000"/>
              </a:lnSpc>
              <a:spcBef>
                <a:spcPts val="500"/>
              </a:spcBef>
              <a:defRPr spc="0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A: [1, 1, 1, 1, 1, 1, 0, 0, 0]</a:t>
            </a:r>
          </a:p>
          <a:p>
            <a:pPr defTabSz="457200">
              <a:lnSpc>
                <a:spcPct val="80000"/>
              </a:lnSpc>
              <a:spcBef>
                <a:spcPts val="500"/>
              </a:spcBef>
              <a:defRPr spc="0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B: [0, 0, 1, 1, 1, 1, 1, 1, 1]</a:t>
            </a:r>
          </a:p>
          <a:p>
            <a:pPr defTabSz="457200">
              <a:lnSpc>
                <a:spcPct val="80000"/>
              </a:lnSpc>
              <a:spcBef>
                <a:spcPts val="500"/>
              </a:spcBef>
              <a:defRPr spc="0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C: [0, 0, 0, 0, 0, 0, 1, 1, 1]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59" name="Shape 1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00"/>
            </a:lvl1pPr>
          </a:lstStyle>
          <a:p>
            <a:pPr/>
            <a:r>
              <a:t>Word Frequency / Bag Of Words</a:t>
            </a:r>
          </a:p>
        </p:txBody>
      </p:sp>
      <p:sp>
        <p:nvSpPr>
          <p:cNvPr id="160" name="Shape 160"/>
          <p:cNvSpPr/>
          <p:nvPr/>
        </p:nvSpPr>
        <p:spPr>
          <a:xfrm>
            <a:off x="1168400" y="2463800"/>
            <a:ext cx="8229600" cy="4005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 defTabSz="457200">
              <a:lnSpc>
                <a:spcPct val="80000"/>
              </a:lnSpc>
              <a:spcBef>
                <a:spcPts val="600"/>
              </a:spcBef>
              <a:defRPr spc="0" sz="2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A: [1, 1, 1, 1, 1, 1, 0, 0, 0]</a:t>
            </a:r>
          </a:p>
          <a:p>
            <a:pPr defTabSz="457200">
              <a:lnSpc>
                <a:spcPct val="80000"/>
              </a:lnSpc>
              <a:spcBef>
                <a:spcPts val="600"/>
              </a:spcBef>
              <a:defRPr spc="0" sz="2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B: [0, 0, 1, 1, 1, 1, 1, 1, 1]</a:t>
            </a:r>
          </a:p>
          <a:p>
            <a:pPr defTabSz="457200">
              <a:lnSpc>
                <a:spcPct val="80000"/>
              </a:lnSpc>
              <a:spcBef>
                <a:spcPts val="600"/>
              </a:spcBef>
              <a:defRPr spc="0" sz="2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C: [0, 0, 0, 0, 0, 0, 1, 1, 1]</a:t>
            </a:r>
          </a:p>
          <a:p>
            <a:pPr defTabSz="457200">
              <a:lnSpc>
                <a:spcPct val="80000"/>
              </a:lnSpc>
              <a:spcBef>
                <a:spcPts val="600"/>
              </a:spcBef>
              <a:defRPr spc="0" sz="2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200">
              <a:lnSpc>
                <a:spcPct val="80000"/>
              </a:lnSpc>
              <a:spcBef>
                <a:spcPts val="600"/>
              </a:spcBef>
              <a:defRPr spc="0" sz="2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A and C are inverses – share nothing.</a:t>
            </a:r>
          </a:p>
          <a:p>
            <a:pPr defTabSz="457200">
              <a:lnSpc>
                <a:spcPct val="80000"/>
              </a:lnSpc>
              <a:spcBef>
                <a:spcPts val="600"/>
              </a:spcBef>
              <a:defRPr spc="0" sz="2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 shares 4 terms with A</a:t>
            </a:r>
          </a:p>
          <a:p>
            <a:pPr defTabSz="457200">
              <a:lnSpc>
                <a:spcPct val="80000"/>
              </a:lnSpc>
              <a:spcBef>
                <a:spcPts val="600"/>
              </a:spcBef>
              <a:defRPr spc="0" sz="2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C shares 5 terms with A</a:t>
            </a:r>
          </a:p>
          <a:p>
            <a:pPr defTabSz="457200">
              <a:lnSpc>
                <a:spcPct val="80000"/>
              </a:lnSpc>
              <a:spcBef>
                <a:spcPts val="600"/>
              </a:spcBef>
              <a:defRPr spc="0" sz="2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200">
              <a:lnSpc>
                <a:spcPct val="80000"/>
              </a:lnSpc>
              <a:spcBef>
                <a:spcPts val="600"/>
              </a:spcBef>
              <a:defRPr spc="0" sz="2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Sentences Graphed by Similarity</a:t>
            </a:r>
          </a:p>
          <a:p>
            <a:pPr defTabSz="457200">
              <a:lnSpc>
                <a:spcPct val="80000"/>
              </a:lnSpc>
              <a:spcBef>
                <a:spcPts val="600"/>
              </a:spcBef>
              <a:defRPr spc="0" sz="2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A------------------B----------C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82880">
              <a:spcBef>
                <a:spcPts val="0"/>
              </a:spcBef>
              <a:buSzTx/>
              <a:buNone/>
              <a:defRPr sz="48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63" name="Shape 1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 defTabSz="233679">
              <a:lnSpc>
                <a:spcPct val="80000"/>
              </a:lnSpc>
              <a:spcBef>
                <a:spcPts val="0"/>
              </a:spcBef>
              <a:defRPr sz="4800">
                <a:solidFill>
                  <a:srgbClr val="5C5C5C"/>
                </a:solidFill>
              </a:defRPr>
            </a:lvl1pPr>
          </a:lstStyle>
          <a:p>
            <a:pPr/>
            <a:r>
              <a:t>Bag of Words in Voyant</a:t>
            </a:r>
          </a:p>
        </p:txBody>
      </p:sp>
      <p:pic>
        <p:nvPicPr>
          <p:cNvPr id="164" name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81623" y="2354028"/>
            <a:ext cx="5581154" cy="4153418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Shape 165"/>
          <p:cNvSpPr/>
          <p:nvPr/>
        </p:nvSpPr>
        <p:spPr>
          <a:xfrm>
            <a:off x="5579350" y="7507134"/>
            <a:ext cx="1777227" cy="358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defTabSz="457200">
              <a:spcBef>
                <a:spcPts val="0"/>
              </a:spcBef>
              <a:defRPr spc="0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voyant-tools.org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5C5C5C"/>
      </a:dk1>
      <a:lt1>
        <a:srgbClr val="FFFFFF"/>
      </a:lt1>
      <a:dk2>
        <a:srgbClr val="A7A7A7"/>
      </a:dk2>
      <a:lt2>
        <a:srgbClr val="535353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0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DIN Condensed"/>
            <a:ea typeface="DIN Condensed"/>
            <a:cs typeface="DIN Condensed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0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DIN Condensed"/>
            <a:ea typeface="DIN Condensed"/>
            <a:cs typeface="DIN Condensed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0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DIN Condensed"/>
            <a:ea typeface="DIN Condensed"/>
            <a:cs typeface="DIN Condensed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0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DIN Condensed"/>
            <a:ea typeface="DIN Condensed"/>
            <a:cs typeface="DIN Condensed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